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5005" r:id="rId1"/>
  </p:sldMasterIdLst>
  <p:notesMasterIdLst>
    <p:notesMasterId r:id="rId17"/>
  </p:notesMasterIdLst>
  <p:sldIdLst>
    <p:sldId id="2076138965" r:id="rId2"/>
    <p:sldId id="2076138955" r:id="rId3"/>
    <p:sldId id="2076138956" r:id="rId4"/>
    <p:sldId id="2076138946" r:id="rId5"/>
    <p:sldId id="2076138947" r:id="rId6"/>
    <p:sldId id="2076138957" r:id="rId7"/>
    <p:sldId id="2076138948" r:id="rId8"/>
    <p:sldId id="2076138950" r:id="rId9"/>
    <p:sldId id="2076138958" r:id="rId10"/>
    <p:sldId id="2076138951" r:id="rId11"/>
    <p:sldId id="2076138952" r:id="rId12"/>
    <p:sldId id="2076138959" r:id="rId13"/>
    <p:sldId id="2076138960" r:id="rId14"/>
    <p:sldId id="2076138961" r:id="rId15"/>
    <p:sldId id="207613895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5 | Digital Event Key Learnings" id="{4E5D8BA1-C7AC-4447-9CD6-73850140DA51}">
          <p14:sldIdLst>
            <p14:sldId id="2076138965"/>
            <p14:sldId id="2076138955"/>
            <p14:sldId id="2076138956"/>
            <p14:sldId id="2076138946"/>
            <p14:sldId id="2076138947"/>
            <p14:sldId id="2076138957"/>
            <p14:sldId id="2076138948"/>
            <p14:sldId id="2076138950"/>
            <p14:sldId id="2076138958"/>
            <p14:sldId id="2076138951"/>
            <p14:sldId id="2076138952"/>
            <p14:sldId id="2076138959"/>
            <p14:sldId id="2076138960"/>
            <p14:sldId id="2076138961"/>
            <p14:sldId id="20761389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43" autoAdjust="0"/>
    <p:restoredTop sz="94660"/>
  </p:normalViewPr>
  <p:slideViewPr>
    <p:cSldViewPr snapToGrid="0">
      <p:cViewPr>
        <p:scale>
          <a:sx n="32" d="100"/>
          <a:sy n="32" d="100"/>
        </p:scale>
        <p:origin x="3966" y="1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D56E3-6A26-403F-950C-22802B23EDE0}" type="datetimeFigureOut">
              <a:rPr lang="en-US" smtClean="0"/>
              <a:t>4/8/2021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8BADCC-5524-4ED6-92B8-04D1099BD0CC}" type="slidenum">
              <a:rPr lang="en-US" smtClean="0"/>
              <a:t>‹#›</a:t>
            </a:fld>
            <a:endParaRPr lang="en-US" dirty="0"/>
          </a:p>
        </p:txBody>
      </p:sp>
    </p:spTree>
    <p:extLst>
      <p:ext uri="{BB962C8B-B14F-4D97-AF65-F5344CB8AC3E}">
        <p14:creationId xmlns:p14="http://schemas.microsoft.com/office/powerpoint/2010/main" val="82945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4/8/2021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66131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descr="Group of business people at an external Microsoft Event. Microsoft logo is on the booths, along with quotes. The text on top of one of the booths reads &quot;Know your customers&quot;.">
            <a:extLst>
              <a:ext uri="{FF2B5EF4-FFF2-40B4-BE49-F238E27FC236}">
                <a16:creationId xmlns:a16="http://schemas.microsoft.com/office/drawing/2014/main" id="{10FF4C6A-3A25-5447-AB44-81DAF9D8A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825498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4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01727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443899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44470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724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6921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16642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134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5600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838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Group of business people at an external Microsoft Event. Microsoft logo is on the booths, along with quotes. The text on top of one of the booths reads &quot;Know your customers&quot;.">
            <a:extLst>
              <a:ext uri="{FF2B5EF4-FFF2-40B4-BE49-F238E27FC236}">
                <a16:creationId xmlns:a16="http://schemas.microsoft.com/office/drawing/2014/main" id="{A257D3F1-B2A3-7F43-96EC-FCE26C24BC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99929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07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369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9491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88446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sz="3600"/>
            </a:lvl1pPr>
            <a:lvl2pPr>
              <a:defRPr sz="2400">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72417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29BB-E71E-433D-83F1-0136B0B53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3C6CD5-A46E-4807-9982-E0C4428312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17F74-9274-4A4B-AADA-5A44F4E3E7BD}"/>
              </a:ext>
            </a:extLst>
          </p:cNvPr>
          <p:cNvSpPr>
            <a:spLocks noGrp="1"/>
          </p:cNvSpPr>
          <p:nvPr>
            <p:ph type="dt" sz="half" idx="10"/>
          </p:nvPr>
        </p:nvSpPr>
        <p:spPr/>
        <p:txBody>
          <a:bodyPr/>
          <a:lstStyle/>
          <a:p>
            <a:fld id="{0EEDA8E4-BE5A-4ADA-A7EF-C71B5DE1F986}" type="datetimeFigureOut">
              <a:rPr lang="en-US" smtClean="0"/>
              <a:t>4/8/2021</a:t>
            </a:fld>
            <a:endParaRPr lang="en-US" dirty="0"/>
          </a:p>
        </p:txBody>
      </p:sp>
      <p:sp>
        <p:nvSpPr>
          <p:cNvPr id="5" name="Footer Placeholder 4">
            <a:extLst>
              <a:ext uri="{FF2B5EF4-FFF2-40B4-BE49-F238E27FC236}">
                <a16:creationId xmlns:a16="http://schemas.microsoft.com/office/drawing/2014/main" id="{25E93A9F-3737-4AAC-93F3-3037DD9A5E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7E4214-83B7-440C-A5DD-A6F1DA1DDD80}"/>
              </a:ext>
            </a:extLst>
          </p:cNvPr>
          <p:cNvSpPr>
            <a:spLocks noGrp="1"/>
          </p:cNvSpPr>
          <p:nvPr>
            <p:ph type="sldNum" sz="quarter" idx="12"/>
          </p:nvPr>
        </p:nvSpPr>
        <p:spPr/>
        <p:txBody>
          <a:bodyPr/>
          <a:lstStyle/>
          <a:p>
            <a:fld id="{F3F1AC9F-74D9-4676-95AE-232EC67C50BF}" type="slidenum">
              <a:rPr lang="en-US" smtClean="0"/>
              <a:t>‹#›</a:t>
            </a:fld>
            <a:endParaRPr lang="en-US" dirty="0"/>
          </a:p>
        </p:txBody>
      </p:sp>
    </p:spTree>
    <p:extLst>
      <p:ext uri="{BB962C8B-B14F-4D97-AF65-F5344CB8AC3E}">
        <p14:creationId xmlns:p14="http://schemas.microsoft.com/office/powerpoint/2010/main" val="42179436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341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16665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2"/>
      </p:bgRef>
    </p:bg>
    <p:spTree>
      <p:nvGrpSpPr>
        <p:cNvPr id="1" name=""/>
        <p:cNvGrpSpPr/>
        <p:nvPr/>
      </p:nvGrpSpPr>
      <p:grpSpPr>
        <a:xfrm>
          <a:off x="0" y="0"/>
          <a:ext cx="0" cy="0"/>
          <a:chOff x="0" y="0"/>
          <a:chExt cx="0" cy="0"/>
        </a:xfrm>
      </p:grpSpPr>
      <p:pic>
        <p:nvPicPr>
          <p:cNvPr id="6" name="Picture 5" descr="A person sitting at a desk&#10;&#10;Description automatically generated">
            <a:extLst>
              <a:ext uri="{FF2B5EF4-FFF2-40B4-BE49-F238E27FC236}">
                <a16:creationId xmlns:a16="http://schemas.microsoft.com/office/drawing/2014/main" id="{F4970119-8570-5C4A-87C9-317828E1B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26062" y="-1"/>
            <a:ext cx="6865937" cy="68580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ADF2565F-080F-2746-8159-EABB876480E6}"/>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60461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562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19356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05D3FF9F-838A-CD4C-9D66-60D9C73D7895}"/>
              </a:ext>
            </a:extLst>
          </p:cNvPr>
          <p:cNvSpPr txBox="1"/>
          <p:nvPr userDrawn="1"/>
        </p:nvSpPr>
        <p:spPr>
          <a:xfrm>
            <a:off x="9725627" y="585788"/>
            <a:ext cx="1907573" cy="543226"/>
          </a:xfrm>
          <a:prstGeom prst="rect">
            <a:avLst/>
          </a:prstGeom>
          <a:noFill/>
        </p:spPr>
        <p:txBody>
          <a:bodyPr wrap="none" lIns="0" tIns="0" rIns="0" bIns="0" rtlCol="0">
            <a:spAutoFit/>
          </a:bodyPr>
          <a:lstStyle/>
          <a:p>
            <a:pPr algn="l"/>
            <a:r>
              <a:rPr lang="en-CA" sz="1765" b="0" i="0" kern="1200" dirty="0">
                <a:solidFill>
                  <a:schemeClr val="tx1"/>
                </a:solidFill>
                <a:effectLst/>
                <a:latin typeface="+mj-lt"/>
                <a:ea typeface="+mn-ea"/>
                <a:cs typeface="+mn-cs"/>
              </a:rPr>
              <a:t>Events, Studios &amp;</a:t>
            </a:r>
            <a:br>
              <a:rPr lang="en-CA" sz="2000" dirty="0">
                <a:latin typeface="+mj-lt"/>
              </a:rPr>
            </a:br>
            <a:r>
              <a:rPr lang="en-CA" sz="1765" b="0" i="0" kern="1200" dirty="0">
                <a:solidFill>
                  <a:schemeClr val="tx1"/>
                </a:solidFill>
                <a:effectLst/>
                <a:latin typeface="+mj-lt"/>
                <a:ea typeface="+mn-ea"/>
                <a:cs typeface="+mn-cs"/>
              </a:rPr>
              <a:t>MCB Communities</a:t>
            </a:r>
            <a:endParaRPr lang="en-US" sz="20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523710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3338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845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277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2632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5240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406684"/>
      </p:ext>
    </p:extLst>
  </p:cSld>
  <p:clrMap bg1="lt1" tx1="dk1" bg2="lt2" tx2="dk2" accent1="accent1" accent2="accent2" accent3="accent3" accent4="accent4" accent5="accent5" accent6="accent6" hlink="hlink" folHlink="folHlink"/>
  <p:sldLayoutIdLst>
    <p:sldLayoutId id="2147485006" r:id="rId1"/>
    <p:sldLayoutId id="2147485007" r:id="rId2"/>
    <p:sldLayoutId id="2147485008" r:id="rId3"/>
    <p:sldLayoutId id="2147485009" r:id="rId4"/>
    <p:sldLayoutId id="2147485010" r:id="rId5"/>
    <p:sldLayoutId id="2147485011" r:id="rId6"/>
    <p:sldLayoutId id="2147485012" r:id="rId7"/>
    <p:sldLayoutId id="2147485013" r:id="rId8"/>
    <p:sldLayoutId id="2147485014" r:id="rId9"/>
    <p:sldLayoutId id="2147485015" r:id="rId10"/>
    <p:sldLayoutId id="2147485016" r:id="rId11"/>
    <p:sldLayoutId id="2147485017" r:id="rId12"/>
    <p:sldLayoutId id="2147485018" r:id="rId13"/>
    <p:sldLayoutId id="2147485019" r:id="rId14"/>
    <p:sldLayoutId id="2147485063" r:id="rId15"/>
    <p:sldLayoutId id="2147485064" r:id="rId16"/>
    <p:sldLayoutId id="2147485065" r:id="rId17"/>
    <p:sldLayoutId id="2147485066" r:id="rId18"/>
    <p:sldLayoutId id="2147485067" r:id="rId19"/>
    <p:sldLayoutId id="2147485068" r:id="rId20"/>
    <p:sldLayoutId id="2147485069" r:id="rId21"/>
    <p:sldLayoutId id="2147485070" r:id="rId22"/>
    <p:sldLayoutId id="2147485071" r:id="rId23"/>
    <p:sldLayoutId id="2147485072" r:id="rId24"/>
    <p:sldLayoutId id="2147485073" r:id="rId25"/>
    <p:sldLayoutId id="2147485074" r:id="rId26"/>
    <p:sldLayoutId id="2147485075" r:id="rId27"/>
    <p:sldLayoutId id="2147485155" r:id="rId28"/>
    <p:sldLayoutId id="2147485156"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368" y="2347913"/>
            <a:ext cx="3631312" cy="1709737"/>
          </a:xfrm>
        </p:spPr>
        <p:txBody>
          <a:bodyPr wrap="square" anchor="ctr">
            <a:normAutofit/>
          </a:bodyPr>
          <a:lstStyle/>
          <a:p>
            <a:br>
              <a:rPr lang="en-US" sz="2800" dirty="0"/>
            </a:br>
            <a:r>
              <a:rPr lang="en-US" sz="2800" dirty="0"/>
              <a:t>05</a:t>
            </a:r>
            <a:br>
              <a:rPr lang="en-US" sz="2800" dirty="0"/>
            </a:br>
            <a:r>
              <a:rPr lang="en-US" sz="2800" dirty="0"/>
              <a:t>Digital Event </a:t>
            </a:r>
            <a:br>
              <a:rPr lang="en-US" sz="2800" dirty="0"/>
            </a:br>
            <a:r>
              <a:rPr lang="en-US" sz="2800" dirty="0"/>
              <a:t>Key Learnings</a:t>
            </a:r>
          </a:p>
        </p:txBody>
      </p:sp>
      <p:sp>
        <p:nvSpPr>
          <p:cNvPr id="7" name="Text Placeholder 6">
            <a:extLst>
              <a:ext uri="{FF2B5EF4-FFF2-40B4-BE49-F238E27FC236}">
                <a16:creationId xmlns:a16="http://schemas.microsoft.com/office/drawing/2014/main" id="{F74D544A-13DE-4DBA-8FCD-7A6B446AD654}"/>
              </a:ext>
            </a:extLst>
          </p:cNvPr>
          <p:cNvSpPr>
            <a:spLocks noGrp="1"/>
          </p:cNvSpPr>
          <p:nvPr>
            <p:ph type="body" sz="quarter" idx="10"/>
          </p:nvPr>
        </p:nvSpPr>
        <p:spPr>
          <a:xfrm>
            <a:off x="352368" y="4692313"/>
            <a:ext cx="3631311" cy="430887"/>
          </a:xfrm>
        </p:spPr>
        <p:txBody>
          <a:bodyPr/>
          <a:lstStyle/>
          <a:p>
            <a:endParaRPr lang="en-US" dirty="0">
              <a:solidFill>
                <a:schemeClr val="bg1"/>
              </a:solidFill>
            </a:endParaRPr>
          </a:p>
        </p:txBody>
      </p:sp>
      <p:pic>
        <p:nvPicPr>
          <p:cNvPr id="9" name="Picture 8" descr="A person sitting at a desk&#10;&#10;Description automatically generated">
            <a:extLst>
              <a:ext uri="{FF2B5EF4-FFF2-40B4-BE49-F238E27FC236}">
                <a16:creationId xmlns:a16="http://schemas.microsoft.com/office/drawing/2014/main" id="{BFE622E5-9C45-46E6-AF57-F0B333E113A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69735" y="0"/>
            <a:ext cx="7877174" cy="6858000"/>
          </a:xfrm>
          <a:prstGeom prst="rect">
            <a:avLst/>
          </a:prstGeom>
        </p:spPr>
      </p:pic>
    </p:spTree>
    <p:custDataLst>
      <p:tags r:id="rId1"/>
    </p:custDataLst>
    <p:extLst>
      <p:ext uri="{BB962C8B-B14F-4D97-AF65-F5344CB8AC3E}">
        <p14:creationId xmlns:p14="http://schemas.microsoft.com/office/powerpoint/2010/main" val="21580259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D34C0C8-A28A-4E76-A569-35189B046952}"/>
              </a:ext>
            </a:extLst>
          </p:cNvPr>
          <p:cNvSpPr txBox="1"/>
          <p:nvPr/>
        </p:nvSpPr>
        <p:spPr>
          <a:xfrm>
            <a:off x="4146151" y="633636"/>
            <a:ext cx="7345025"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latin typeface="+mj-lt"/>
              </a:rPr>
              <a:t>Shorter is better</a:t>
            </a:r>
          </a:p>
        </p:txBody>
      </p:sp>
      <p:pic>
        <p:nvPicPr>
          <p:cNvPr id="6" name="Picture 5">
            <a:extLst>
              <a:ext uri="{FF2B5EF4-FFF2-40B4-BE49-F238E27FC236}">
                <a16:creationId xmlns:a16="http://schemas.microsoft.com/office/drawing/2014/main" id="{4BA76623-9C28-4C2D-ADE6-572034DA3D1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059645" y="1310988"/>
            <a:ext cx="5617319" cy="5049471"/>
          </a:xfrm>
          <a:prstGeom prst="rect">
            <a:avLst/>
          </a:prstGeom>
        </p:spPr>
      </p:pic>
      <p:sp>
        <p:nvSpPr>
          <p:cNvPr id="8" name="TextBox 7">
            <a:extLst>
              <a:ext uri="{FF2B5EF4-FFF2-40B4-BE49-F238E27FC236}">
                <a16:creationId xmlns:a16="http://schemas.microsoft.com/office/drawing/2014/main" id="{3CDF6921-1409-44E5-9002-2BC9D139F320}"/>
              </a:ext>
            </a:extLst>
          </p:cNvPr>
          <p:cNvSpPr txBox="1"/>
          <p:nvPr/>
        </p:nvSpPr>
        <p:spPr>
          <a:xfrm>
            <a:off x="327006" y="1286221"/>
            <a:ext cx="2738923" cy="2831544"/>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a:p>
            <a:pPr marL="457200" indent="-457200" algn="l">
              <a:spcAft>
                <a:spcPts val="2400"/>
              </a:spcAft>
              <a:buFont typeface="+mj-lt"/>
              <a:buAutoNum type="arabicPeriod"/>
            </a:pPr>
            <a:r>
              <a:rPr lang="en-US" sz="2400" dirty="0">
                <a:solidFill>
                  <a:srgbClr val="223A60"/>
                </a:solidFill>
                <a:latin typeface="+mj-lt"/>
              </a:rPr>
              <a:t>Earn attention,</a:t>
            </a:r>
            <a:br>
              <a:rPr lang="en-US" sz="2400" dirty="0">
                <a:solidFill>
                  <a:srgbClr val="223A60"/>
                </a:solidFill>
                <a:latin typeface="+mj-lt"/>
              </a:rPr>
            </a:br>
            <a:r>
              <a:rPr lang="en-US" sz="2400" dirty="0">
                <a:solidFill>
                  <a:srgbClr val="223A60"/>
                </a:solidFill>
                <a:latin typeface="+mj-lt"/>
              </a:rPr>
              <a:t>Keep attention</a:t>
            </a:r>
          </a:p>
        </p:txBody>
      </p:sp>
    </p:spTree>
    <p:extLst>
      <p:ext uri="{BB962C8B-B14F-4D97-AF65-F5344CB8AC3E}">
        <p14:creationId xmlns:p14="http://schemas.microsoft.com/office/powerpoint/2010/main" val="3869494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D34C0C8-A28A-4E76-A569-35189B046952}"/>
              </a:ext>
            </a:extLst>
          </p:cNvPr>
          <p:cNvSpPr txBox="1"/>
          <p:nvPr/>
        </p:nvSpPr>
        <p:spPr>
          <a:xfrm>
            <a:off x="4146151" y="633636"/>
            <a:ext cx="7345025" cy="738664"/>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latin typeface="+mj-lt"/>
              </a:rPr>
              <a:t>Creating downloadable deep-dive content or references for follow-up after the event.</a:t>
            </a:r>
          </a:p>
        </p:txBody>
      </p:sp>
      <p:pic>
        <p:nvPicPr>
          <p:cNvPr id="5" name="Picture 4">
            <a:extLst>
              <a:ext uri="{FF2B5EF4-FFF2-40B4-BE49-F238E27FC236}">
                <a16:creationId xmlns:a16="http://schemas.microsoft.com/office/drawing/2014/main" id="{B3E753B3-66F2-49F9-9900-37297E14F4BB}"/>
              </a:ext>
            </a:extLst>
          </p:cNvPr>
          <p:cNvPicPr>
            <a:picLocks noChangeAspect="1"/>
          </p:cNvPicPr>
          <p:nvPr/>
        </p:nvPicPr>
        <p:blipFill>
          <a:blip r:embed="rId2"/>
          <a:stretch>
            <a:fillRect/>
          </a:stretch>
        </p:blipFill>
        <p:spPr>
          <a:xfrm>
            <a:off x="3853846" y="1590927"/>
            <a:ext cx="7781974" cy="4633437"/>
          </a:xfrm>
          <a:prstGeom prst="rect">
            <a:avLst/>
          </a:prstGeom>
        </p:spPr>
      </p:pic>
      <p:sp>
        <p:nvSpPr>
          <p:cNvPr id="7" name="TextBox 6">
            <a:extLst>
              <a:ext uri="{FF2B5EF4-FFF2-40B4-BE49-F238E27FC236}">
                <a16:creationId xmlns:a16="http://schemas.microsoft.com/office/drawing/2014/main" id="{40322801-0F34-4790-AECE-3D6DE3FE0ACF}"/>
              </a:ext>
            </a:extLst>
          </p:cNvPr>
          <p:cNvSpPr txBox="1"/>
          <p:nvPr/>
        </p:nvSpPr>
        <p:spPr>
          <a:xfrm>
            <a:off x="327006" y="1286221"/>
            <a:ext cx="2738923" cy="2831544"/>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a:p>
            <a:pPr marL="457200" indent="-457200" algn="l">
              <a:spcAft>
                <a:spcPts val="2400"/>
              </a:spcAft>
              <a:buFont typeface="+mj-lt"/>
              <a:buAutoNum type="arabicPeriod"/>
            </a:pPr>
            <a:r>
              <a:rPr lang="en-US" sz="2400" dirty="0">
                <a:solidFill>
                  <a:srgbClr val="223A60"/>
                </a:solidFill>
                <a:latin typeface="+mj-lt"/>
              </a:rPr>
              <a:t>Earn attention,</a:t>
            </a:r>
            <a:br>
              <a:rPr lang="en-US" sz="2400" dirty="0">
                <a:solidFill>
                  <a:srgbClr val="223A60"/>
                </a:solidFill>
                <a:latin typeface="+mj-lt"/>
              </a:rPr>
            </a:br>
            <a:r>
              <a:rPr lang="en-US" sz="2400" dirty="0">
                <a:solidFill>
                  <a:srgbClr val="223A60"/>
                </a:solidFill>
                <a:latin typeface="+mj-lt"/>
              </a:rPr>
              <a:t>Keep attention</a:t>
            </a:r>
          </a:p>
        </p:txBody>
      </p:sp>
    </p:spTree>
    <p:extLst>
      <p:ext uri="{BB962C8B-B14F-4D97-AF65-F5344CB8AC3E}">
        <p14:creationId xmlns:p14="http://schemas.microsoft.com/office/powerpoint/2010/main" val="34103166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AC772567-9DDB-4AC8-9714-B98A325C6350}"/>
              </a:ext>
            </a:extLst>
          </p:cNvPr>
          <p:cNvSpPr txBox="1"/>
          <p:nvPr/>
        </p:nvSpPr>
        <p:spPr>
          <a:xfrm>
            <a:off x="327006" y="1286221"/>
            <a:ext cx="2738923" cy="3877985"/>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a:p>
            <a:pPr marL="457200" indent="-457200" algn="l">
              <a:spcAft>
                <a:spcPts val="2400"/>
              </a:spcAft>
              <a:buFont typeface="+mj-lt"/>
              <a:buAutoNum type="arabicPeriod"/>
            </a:pPr>
            <a:r>
              <a:rPr lang="en-US" sz="2400" dirty="0">
                <a:solidFill>
                  <a:srgbClr val="223A60"/>
                </a:solidFill>
                <a:latin typeface="+mj-lt"/>
              </a:rPr>
              <a:t>Earn attention,</a:t>
            </a:r>
            <a:br>
              <a:rPr lang="en-US" sz="2400" dirty="0">
                <a:solidFill>
                  <a:srgbClr val="223A60"/>
                </a:solidFill>
                <a:latin typeface="+mj-lt"/>
              </a:rPr>
            </a:br>
            <a:r>
              <a:rPr lang="en-US" sz="2400" dirty="0">
                <a:solidFill>
                  <a:srgbClr val="223A60"/>
                </a:solidFill>
                <a:latin typeface="+mj-lt"/>
              </a:rPr>
              <a:t>Keep attention</a:t>
            </a:r>
          </a:p>
          <a:p>
            <a:pPr marL="457200" indent="-457200" algn="l">
              <a:spcAft>
                <a:spcPts val="2400"/>
              </a:spcAft>
              <a:buFont typeface="+mj-lt"/>
              <a:buAutoNum type="arabicPeriod"/>
            </a:pPr>
            <a:r>
              <a:rPr lang="en-US" sz="2400" dirty="0">
                <a:solidFill>
                  <a:srgbClr val="223A60"/>
                </a:solidFill>
                <a:latin typeface="+mj-lt"/>
              </a:rPr>
              <a:t>Connect with your audience</a:t>
            </a:r>
          </a:p>
        </p:txBody>
      </p:sp>
    </p:spTree>
    <p:extLst>
      <p:ext uri="{BB962C8B-B14F-4D97-AF65-F5344CB8AC3E}">
        <p14:creationId xmlns:p14="http://schemas.microsoft.com/office/powerpoint/2010/main" val="905856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D34C0C8-A28A-4E76-A569-35189B046952}"/>
              </a:ext>
            </a:extLst>
          </p:cNvPr>
          <p:cNvSpPr txBox="1"/>
          <p:nvPr/>
        </p:nvSpPr>
        <p:spPr>
          <a:xfrm>
            <a:off x="4146151" y="633636"/>
            <a:ext cx="7345025"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latin typeface="+mj-lt"/>
              </a:rPr>
              <a:t>Separate Speaker, Moderator, and Troubleshooter</a:t>
            </a:r>
          </a:p>
        </p:txBody>
      </p:sp>
      <p:sp>
        <p:nvSpPr>
          <p:cNvPr id="13" name="TextBox 12">
            <a:extLst>
              <a:ext uri="{FF2B5EF4-FFF2-40B4-BE49-F238E27FC236}">
                <a16:creationId xmlns:a16="http://schemas.microsoft.com/office/drawing/2014/main" id="{AC772567-9DDB-4AC8-9714-B98A325C6350}"/>
              </a:ext>
            </a:extLst>
          </p:cNvPr>
          <p:cNvSpPr txBox="1"/>
          <p:nvPr/>
        </p:nvSpPr>
        <p:spPr>
          <a:xfrm>
            <a:off x="327006" y="1286221"/>
            <a:ext cx="2738923" cy="3877985"/>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a:p>
            <a:pPr marL="457200" indent="-457200" algn="l">
              <a:spcAft>
                <a:spcPts val="2400"/>
              </a:spcAft>
              <a:buFont typeface="+mj-lt"/>
              <a:buAutoNum type="arabicPeriod"/>
            </a:pPr>
            <a:r>
              <a:rPr lang="en-US" sz="2400" dirty="0">
                <a:solidFill>
                  <a:srgbClr val="223A60"/>
                </a:solidFill>
                <a:latin typeface="+mj-lt"/>
              </a:rPr>
              <a:t>Earn attention,</a:t>
            </a:r>
            <a:br>
              <a:rPr lang="en-US" sz="2400" dirty="0">
                <a:solidFill>
                  <a:srgbClr val="223A60"/>
                </a:solidFill>
                <a:latin typeface="+mj-lt"/>
              </a:rPr>
            </a:br>
            <a:r>
              <a:rPr lang="en-US" sz="2400" dirty="0">
                <a:solidFill>
                  <a:srgbClr val="223A60"/>
                </a:solidFill>
                <a:latin typeface="+mj-lt"/>
              </a:rPr>
              <a:t>Keep attention</a:t>
            </a:r>
          </a:p>
          <a:p>
            <a:pPr marL="457200" indent="-457200" algn="l">
              <a:spcAft>
                <a:spcPts val="2400"/>
              </a:spcAft>
              <a:buFont typeface="+mj-lt"/>
              <a:buAutoNum type="arabicPeriod"/>
            </a:pPr>
            <a:r>
              <a:rPr lang="en-US" sz="2400" dirty="0">
                <a:solidFill>
                  <a:srgbClr val="223A60"/>
                </a:solidFill>
                <a:latin typeface="+mj-lt"/>
              </a:rPr>
              <a:t>Connect with your audience</a:t>
            </a:r>
          </a:p>
        </p:txBody>
      </p:sp>
      <p:pic>
        <p:nvPicPr>
          <p:cNvPr id="2050" name="Picture 2" descr="See the source image">
            <a:extLst>
              <a:ext uri="{FF2B5EF4-FFF2-40B4-BE49-F238E27FC236}">
                <a16:creationId xmlns:a16="http://schemas.microsoft.com/office/drawing/2014/main" id="{00D85BE9-3EC4-4B43-A8C0-BBE71AFD7EC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2345" y="1636604"/>
            <a:ext cx="3016602" cy="4507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64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D34C0C8-A28A-4E76-A569-35189B046952}"/>
              </a:ext>
            </a:extLst>
          </p:cNvPr>
          <p:cNvSpPr txBox="1"/>
          <p:nvPr/>
        </p:nvSpPr>
        <p:spPr>
          <a:xfrm>
            <a:off x="4146151" y="633636"/>
            <a:ext cx="7345025"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latin typeface="+mj-lt"/>
              </a:rPr>
              <a:t>Interstitial Content and “Hero Stream”</a:t>
            </a:r>
          </a:p>
        </p:txBody>
      </p:sp>
      <p:sp>
        <p:nvSpPr>
          <p:cNvPr id="13" name="TextBox 12">
            <a:extLst>
              <a:ext uri="{FF2B5EF4-FFF2-40B4-BE49-F238E27FC236}">
                <a16:creationId xmlns:a16="http://schemas.microsoft.com/office/drawing/2014/main" id="{AC772567-9DDB-4AC8-9714-B98A325C6350}"/>
              </a:ext>
            </a:extLst>
          </p:cNvPr>
          <p:cNvSpPr txBox="1"/>
          <p:nvPr/>
        </p:nvSpPr>
        <p:spPr>
          <a:xfrm>
            <a:off x="327006" y="1286221"/>
            <a:ext cx="2738923" cy="3877985"/>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a:p>
            <a:pPr marL="457200" indent="-457200" algn="l">
              <a:spcAft>
                <a:spcPts val="2400"/>
              </a:spcAft>
              <a:buFont typeface="+mj-lt"/>
              <a:buAutoNum type="arabicPeriod"/>
            </a:pPr>
            <a:r>
              <a:rPr lang="en-US" sz="2400" dirty="0">
                <a:solidFill>
                  <a:srgbClr val="223A60"/>
                </a:solidFill>
                <a:latin typeface="+mj-lt"/>
              </a:rPr>
              <a:t>Earn attention,</a:t>
            </a:r>
            <a:br>
              <a:rPr lang="en-US" sz="2400" dirty="0">
                <a:solidFill>
                  <a:srgbClr val="223A60"/>
                </a:solidFill>
                <a:latin typeface="+mj-lt"/>
              </a:rPr>
            </a:br>
            <a:r>
              <a:rPr lang="en-US" sz="2400" dirty="0">
                <a:solidFill>
                  <a:srgbClr val="223A60"/>
                </a:solidFill>
                <a:latin typeface="+mj-lt"/>
              </a:rPr>
              <a:t>Keep attention</a:t>
            </a:r>
          </a:p>
          <a:p>
            <a:pPr marL="457200" indent="-457200" algn="l">
              <a:spcAft>
                <a:spcPts val="2400"/>
              </a:spcAft>
              <a:buFont typeface="+mj-lt"/>
              <a:buAutoNum type="arabicPeriod"/>
            </a:pPr>
            <a:r>
              <a:rPr lang="en-US" sz="2400" dirty="0">
                <a:solidFill>
                  <a:srgbClr val="223A60"/>
                </a:solidFill>
                <a:latin typeface="+mj-lt"/>
              </a:rPr>
              <a:t>Connect with your audience</a:t>
            </a:r>
          </a:p>
        </p:txBody>
      </p:sp>
      <p:pic>
        <p:nvPicPr>
          <p:cNvPr id="3074" name="Picture 2" descr="See the source image">
            <a:extLst>
              <a:ext uri="{FF2B5EF4-FFF2-40B4-BE49-F238E27FC236}">
                <a16:creationId xmlns:a16="http://schemas.microsoft.com/office/drawing/2014/main" id="{3FD95043-04FE-4E4E-8944-DAE2A77228E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40180" y="1286221"/>
            <a:ext cx="4178483" cy="23503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flat screen television&#10;&#10;Description automatically generated">
            <a:extLst>
              <a:ext uri="{FF2B5EF4-FFF2-40B4-BE49-F238E27FC236}">
                <a16:creationId xmlns:a16="http://schemas.microsoft.com/office/drawing/2014/main" id="{303DF31A-3DBB-42C2-886A-603C234F85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8036" y="3217430"/>
            <a:ext cx="5219568" cy="3232996"/>
          </a:xfrm>
          <a:prstGeom prst="rect">
            <a:avLst/>
          </a:prstGeom>
        </p:spPr>
      </p:pic>
    </p:spTree>
    <p:extLst>
      <p:ext uri="{BB962C8B-B14F-4D97-AF65-F5344CB8AC3E}">
        <p14:creationId xmlns:p14="http://schemas.microsoft.com/office/powerpoint/2010/main" val="7824707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D34C0C8-A28A-4E76-A569-35189B046952}"/>
              </a:ext>
            </a:extLst>
          </p:cNvPr>
          <p:cNvSpPr txBox="1"/>
          <p:nvPr/>
        </p:nvSpPr>
        <p:spPr>
          <a:xfrm>
            <a:off x="4146151" y="633636"/>
            <a:ext cx="7345025"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latin typeface="+mj-lt"/>
              </a:rPr>
              <a:t>Leverage Social Media, Chat and Communities</a:t>
            </a:r>
          </a:p>
        </p:txBody>
      </p:sp>
      <p:pic>
        <p:nvPicPr>
          <p:cNvPr id="1026" name="Picture 2" descr="See the source image">
            <a:extLst>
              <a:ext uri="{FF2B5EF4-FFF2-40B4-BE49-F238E27FC236}">
                <a16:creationId xmlns:a16="http://schemas.microsoft.com/office/drawing/2014/main" id="{A5590839-9C57-411E-9CF4-4B3F1EEBA0D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92270" y="2656796"/>
            <a:ext cx="6721927" cy="420120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omment Like">
            <a:extLst>
              <a:ext uri="{FF2B5EF4-FFF2-40B4-BE49-F238E27FC236}">
                <a16:creationId xmlns:a16="http://schemas.microsoft.com/office/drawing/2014/main" id="{9461D74A-C700-417D-83E7-CC7D6BCE6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5968" y="1635578"/>
            <a:ext cx="914400" cy="914400"/>
          </a:xfrm>
          <a:prstGeom prst="rect">
            <a:avLst/>
          </a:prstGeom>
        </p:spPr>
      </p:pic>
      <p:pic>
        <p:nvPicPr>
          <p:cNvPr id="7" name="Graphic 6" descr="Comment Heart">
            <a:extLst>
              <a:ext uri="{FF2B5EF4-FFF2-40B4-BE49-F238E27FC236}">
                <a16:creationId xmlns:a16="http://schemas.microsoft.com/office/drawing/2014/main" id="{A57905DF-B2FB-4A36-8372-568D927D51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2515" y="1742396"/>
            <a:ext cx="914400" cy="914400"/>
          </a:xfrm>
          <a:prstGeom prst="rect">
            <a:avLst/>
          </a:prstGeom>
        </p:spPr>
      </p:pic>
      <p:pic>
        <p:nvPicPr>
          <p:cNvPr id="10" name="Graphic 9" descr="Smiling with hearts face outline">
            <a:extLst>
              <a:ext uri="{FF2B5EF4-FFF2-40B4-BE49-F238E27FC236}">
                <a16:creationId xmlns:a16="http://schemas.microsoft.com/office/drawing/2014/main" id="{17906EDA-564B-4979-B7E9-3D987F10AF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9273" y="1372682"/>
            <a:ext cx="914400" cy="914400"/>
          </a:xfrm>
          <a:prstGeom prst="rect">
            <a:avLst/>
          </a:prstGeom>
        </p:spPr>
      </p:pic>
      <p:pic>
        <p:nvPicPr>
          <p:cNvPr id="12" name="Graphic 11" descr="Grinning face outline">
            <a:extLst>
              <a:ext uri="{FF2B5EF4-FFF2-40B4-BE49-F238E27FC236}">
                <a16:creationId xmlns:a16="http://schemas.microsoft.com/office/drawing/2014/main" id="{30B0A1BD-C052-4945-B2D6-32A9229F98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5087" y="1150127"/>
            <a:ext cx="914400" cy="914400"/>
          </a:xfrm>
          <a:prstGeom prst="rect">
            <a:avLst/>
          </a:prstGeom>
        </p:spPr>
      </p:pic>
      <p:sp>
        <p:nvSpPr>
          <p:cNvPr id="13" name="TextBox 12">
            <a:extLst>
              <a:ext uri="{FF2B5EF4-FFF2-40B4-BE49-F238E27FC236}">
                <a16:creationId xmlns:a16="http://schemas.microsoft.com/office/drawing/2014/main" id="{AC772567-9DDB-4AC8-9714-B98A325C6350}"/>
              </a:ext>
            </a:extLst>
          </p:cNvPr>
          <p:cNvSpPr txBox="1"/>
          <p:nvPr/>
        </p:nvSpPr>
        <p:spPr>
          <a:xfrm>
            <a:off x="327006" y="1286221"/>
            <a:ext cx="2738923" cy="3877985"/>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a:p>
            <a:pPr marL="457200" indent="-457200" algn="l">
              <a:spcAft>
                <a:spcPts val="2400"/>
              </a:spcAft>
              <a:buFont typeface="+mj-lt"/>
              <a:buAutoNum type="arabicPeriod"/>
            </a:pPr>
            <a:r>
              <a:rPr lang="en-US" sz="2400" dirty="0">
                <a:solidFill>
                  <a:srgbClr val="223A60"/>
                </a:solidFill>
                <a:latin typeface="+mj-lt"/>
              </a:rPr>
              <a:t>Earn attention,</a:t>
            </a:r>
            <a:br>
              <a:rPr lang="en-US" sz="2400" dirty="0">
                <a:solidFill>
                  <a:srgbClr val="223A60"/>
                </a:solidFill>
                <a:latin typeface="+mj-lt"/>
              </a:rPr>
            </a:br>
            <a:r>
              <a:rPr lang="en-US" sz="2400" dirty="0">
                <a:solidFill>
                  <a:srgbClr val="223A60"/>
                </a:solidFill>
                <a:latin typeface="+mj-lt"/>
              </a:rPr>
              <a:t>Keep attention</a:t>
            </a:r>
          </a:p>
          <a:p>
            <a:pPr marL="457200" indent="-457200" algn="l">
              <a:spcAft>
                <a:spcPts val="2400"/>
              </a:spcAft>
              <a:buFont typeface="+mj-lt"/>
              <a:buAutoNum type="arabicPeriod"/>
            </a:pPr>
            <a:r>
              <a:rPr lang="en-US" sz="2400" dirty="0">
                <a:solidFill>
                  <a:srgbClr val="223A60"/>
                </a:solidFill>
                <a:latin typeface="+mj-lt"/>
              </a:rPr>
              <a:t>Connect with your audience</a:t>
            </a:r>
          </a:p>
        </p:txBody>
      </p:sp>
    </p:spTree>
    <p:extLst>
      <p:ext uri="{BB962C8B-B14F-4D97-AF65-F5344CB8AC3E}">
        <p14:creationId xmlns:p14="http://schemas.microsoft.com/office/powerpoint/2010/main" val="8700726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3DF22A04-4FEF-4E53-A4F5-1699665174B2}"/>
              </a:ext>
            </a:extLst>
          </p:cNvPr>
          <p:cNvSpPr>
            <a:spLocks noGrp="1"/>
          </p:cNvSpPr>
          <p:nvPr>
            <p:ph type="title"/>
          </p:nvPr>
        </p:nvSpPr>
        <p:spPr>
          <a:xfrm>
            <a:off x="327006" y="342899"/>
            <a:ext cx="2923563" cy="492443"/>
          </a:xfrm>
        </p:spPr>
        <p:txBody>
          <a:bodyPr/>
          <a:lstStyle/>
          <a:p>
            <a:r>
              <a:rPr lang="en-US" sz="3200" dirty="0"/>
              <a:t>Key Learnings</a:t>
            </a:r>
          </a:p>
        </p:txBody>
      </p:sp>
    </p:spTree>
    <p:extLst>
      <p:ext uri="{BB962C8B-B14F-4D97-AF65-F5344CB8AC3E}">
        <p14:creationId xmlns:p14="http://schemas.microsoft.com/office/powerpoint/2010/main" val="5664006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A95070D-9FDA-457D-B18C-B76C85930DB0}"/>
              </a:ext>
            </a:extLst>
          </p:cNvPr>
          <p:cNvSpPr txBox="1"/>
          <p:nvPr/>
        </p:nvSpPr>
        <p:spPr>
          <a:xfrm>
            <a:off x="327006" y="1286221"/>
            <a:ext cx="2738923" cy="738664"/>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p:txBody>
      </p:sp>
      <p:sp>
        <p:nvSpPr>
          <p:cNvPr id="10" name="Title 1">
            <a:extLst>
              <a:ext uri="{FF2B5EF4-FFF2-40B4-BE49-F238E27FC236}">
                <a16:creationId xmlns:a16="http://schemas.microsoft.com/office/drawing/2014/main" id="{87FAE1AD-5637-416A-9459-D08042D68E40}"/>
              </a:ext>
            </a:extLst>
          </p:cNvPr>
          <p:cNvSpPr txBox="1">
            <a:spLocks/>
          </p:cNvSpPr>
          <p:nvPr/>
        </p:nvSpPr>
        <p:spPr>
          <a:xfrm>
            <a:off x="327006" y="342899"/>
            <a:ext cx="292356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dirty="0"/>
              <a:t>Key Learnings</a:t>
            </a:r>
          </a:p>
        </p:txBody>
      </p:sp>
    </p:spTree>
    <p:extLst>
      <p:ext uri="{BB962C8B-B14F-4D97-AF65-F5344CB8AC3E}">
        <p14:creationId xmlns:p14="http://schemas.microsoft.com/office/powerpoint/2010/main" val="2213582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6897860-16FC-4AEE-BD2C-4143CB4E8F4D}"/>
              </a:ext>
            </a:extLst>
          </p:cNvPr>
          <p:cNvPicPr>
            <a:picLocks noChangeAspect="1"/>
          </p:cNvPicPr>
          <p:nvPr/>
        </p:nvPicPr>
        <p:blipFill>
          <a:blip r:embed="rId2"/>
          <a:stretch>
            <a:fillRect/>
          </a:stretch>
        </p:blipFill>
        <p:spPr>
          <a:xfrm>
            <a:off x="4122448" y="1286221"/>
            <a:ext cx="7392432" cy="4791744"/>
          </a:xfrm>
          <a:prstGeom prst="rect">
            <a:avLst/>
          </a:prstGeom>
        </p:spPr>
      </p:pic>
      <p:sp>
        <p:nvSpPr>
          <p:cNvPr id="9" name="TextBox 8">
            <a:extLst>
              <a:ext uri="{FF2B5EF4-FFF2-40B4-BE49-F238E27FC236}">
                <a16:creationId xmlns:a16="http://schemas.microsoft.com/office/drawing/2014/main" id="{3D34C0C8-A28A-4E76-A569-35189B046952}"/>
              </a:ext>
            </a:extLst>
          </p:cNvPr>
          <p:cNvSpPr txBox="1"/>
          <p:nvPr/>
        </p:nvSpPr>
        <p:spPr>
          <a:xfrm>
            <a:off x="4750433" y="269419"/>
            <a:ext cx="6335486" cy="738664"/>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latin typeface="+mj-lt"/>
              </a:rPr>
              <a:t>Before, attendees came to us.  </a:t>
            </a:r>
            <a:br>
              <a:rPr lang="en-US" sz="2400" dirty="0">
                <a:gradFill>
                  <a:gsLst>
                    <a:gs pos="2917">
                      <a:schemeClr val="tx1"/>
                    </a:gs>
                    <a:gs pos="30000">
                      <a:schemeClr val="tx1"/>
                    </a:gs>
                  </a:gsLst>
                  <a:lin ang="5400000" scaled="0"/>
                </a:gradFill>
                <a:latin typeface="+mj-lt"/>
              </a:rPr>
            </a:br>
            <a:r>
              <a:rPr lang="en-US" sz="2400" dirty="0">
                <a:gradFill>
                  <a:gsLst>
                    <a:gs pos="2917">
                      <a:schemeClr val="tx1"/>
                    </a:gs>
                    <a:gs pos="30000">
                      <a:schemeClr val="tx1"/>
                    </a:gs>
                  </a:gsLst>
                  <a:lin ang="5400000" scaled="0"/>
                </a:gradFill>
                <a:latin typeface="+mj-lt"/>
              </a:rPr>
              <a:t>Now, we’re in their living rooms</a:t>
            </a:r>
          </a:p>
        </p:txBody>
      </p:sp>
      <p:sp>
        <p:nvSpPr>
          <p:cNvPr id="14" name="TextBox 13">
            <a:extLst>
              <a:ext uri="{FF2B5EF4-FFF2-40B4-BE49-F238E27FC236}">
                <a16:creationId xmlns:a16="http://schemas.microsoft.com/office/drawing/2014/main" id="{6A95070D-9FDA-457D-B18C-B76C85930DB0}"/>
              </a:ext>
            </a:extLst>
          </p:cNvPr>
          <p:cNvSpPr txBox="1"/>
          <p:nvPr/>
        </p:nvSpPr>
        <p:spPr>
          <a:xfrm>
            <a:off x="327006" y="1286221"/>
            <a:ext cx="2738923" cy="738664"/>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p:txBody>
      </p:sp>
      <p:sp>
        <p:nvSpPr>
          <p:cNvPr id="17" name="Title 1">
            <a:extLst>
              <a:ext uri="{FF2B5EF4-FFF2-40B4-BE49-F238E27FC236}">
                <a16:creationId xmlns:a16="http://schemas.microsoft.com/office/drawing/2014/main" id="{8C1A9DB1-6D1A-4258-ADE0-B782B300F5F9}"/>
              </a:ext>
            </a:extLst>
          </p:cNvPr>
          <p:cNvSpPr>
            <a:spLocks noGrp="1"/>
          </p:cNvSpPr>
          <p:nvPr>
            <p:ph type="title"/>
          </p:nvPr>
        </p:nvSpPr>
        <p:spPr>
          <a:xfrm>
            <a:off x="327006" y="342899"/>
            <a:ext cx="2923563" cy="492443"/>
          </a:xfrm>
        </p:spPr>
        <p:txBody>
          <a:bodyPr/>
          <a:lstStyle/>
          <a:p>
            <a:r>
              <a:rPr lang="en-US" sz="3200" dirty="0"/>
              <a:t>Key Learnings</a:t>
            </a:r>
          </a:p>
        </p:txBody>
      </p:sp>
    </p:spTree>
    <p:extLst>
      <p:ext uri="{BB962C8B-B14F-4D97-AF65-F5344CB8AC3E}">
        <p14:creationId xmlns:p14="http://schemas.microsoft.com/office/powerpoint/2010/main" val="8311689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D34C0C8-A28A-4E76-A569-35189B046952}"/>
              </a:ext>
            </a:extLst>
          </p:cNvPr>
          <p:cNvSpPr txBox="1"/>
          <p:nvPr/>
        </p:nvSpPr>
        <p:spPr>
          <a:xfrm>
            <a:off x="4146151" y="823519"/>
            <a:ext cx="7345025" cy="738664"/>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latin typeface="+mj-lt"/>
              </a:rPr>
              <a:t>Space between presenter and attendees compresses from venue hall to laptop distance</a:t>
            </a:r>
          </a:p>
        </p:txBody>
      </p:sp>
      <p:pic>
        <p:nvPicPr>
          <p:cNvPr id="11" name="Picture 10">
            <a:extLst>
              <a:ext uri="{FF2B5EF4-FFF2-40B4-BE49-F238E27FC236}">
                <a16:creationId xmlns:a16="http://schemas.microsoft.com/office/drawing/2014/main" id="{FB16C65F-A04E-4E98-BA4C-B5015B27F3F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49517" y="1827896"/>
            <a:ext cx="4025835" cy="3725262"/>
          </a:xfrm>
          <a:prstGeom prst="rect">
            <a:avLst/>
          </a:prstGeom>
        </p:spPr>
      </p:pic>
      <p:pic>
        <p:nvPicPr>
          <p:cNvPr id="13" name="Picture 12">
            <a:extLst>
              <a:ext uri="{FF2B5EF4-FFF2-40B4-BE49-F238E27FC236}">
                <a16:creationId xmlns:a16="http://schemas.microsoft.com/office/drawing/2014/main" id="{BE7C6F4F-25C3-4C40-AAE0-6C5C71F9A5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70112" y="1827896"/>
            <a:ext cx="4025834" cy="3725261"/>
          </a:xfrm>
          <a:prstGeom prst="rect">
            <a:avLst/>
          </a:prstGeom>
        </p:spPr>
      </p:pic>
      <p:sp>
        <p:nvSpPr>
          <p:cNvPr id="3" name="TextBox 2">
            <a:extLst>
              <a:ext uri="{FF2B5EF4-FFF2-40B4-BE49-F238E27FC236}">
                <a16:creationId xmlns:a16="http://schemas.microsoft.com/office/drawing/2014/main" id="{67F9505B-9CE5-474F-847C-411CE49B99ED}"/>
              </a:ext>
            </a:extLst>
          </p:cNvPr>
          <p:cNvSpPr txBox="1"/>
          <p:nvPr/>
        </p:nvSpPr>
        <p:spPr>
          <a:xfrm>
            <a:off x="327006" y="1286221"/>
            <a:ext cx="2738923" cy="738664"/>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p:txBody>
      </p:sp>
    </p:spTree>
    <p:extLst>
      <p:ext uri="{BB962C8B-B14F-4D97-AF65-F5344CB8AC3E}">
        <p14:creationId xmlns:p14="http://schemas.microsoft.com/office/powerpoint/2010/main" val="37211639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1058A636-1A9B-422A-BDA6-19BDCCD48A6C}"/>
              </a:ext>
            </a:extLst>
          </p:cNvPr>
          <p:cNvSpPr txBox="1"/>
          <p:nvPr/>
        </p:nvSpPr>
        <p:spPr>
          <a:xfrm>
            <a:off x="327006" y="1286221"/>
            <a:ext cx="2738923" cy="1785104"/>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p:txBody>
      </p:sp>
    </p:spTree>
    <p:extLst>
      <p:ext uri="{BB962C8B-B14F-4D97-AF65-F5344CB8AC3E}">
        <p14:creationId xmlns:p14="http://schemas.microsoft.com/office/powerpoint/2010/main" val="16396566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D34C0C8-A28A-4E76-A569-35189B046952}"/>
              </a:ext>
            </a:extLst>
          </p:cNvPr>
          <p:cNvSpPr txBox="1"/>
          <p:nvPr/>
        </p:nvSpPr>
        <p:spPr>
          <a:xfrm>
            <a:off x="4146151" y="823519"/>
            <a:ext cx="7345025" cy="738664"/>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latin typeface="+mj-lt"/>
              </a:rPr>
              <a:t>Run-up to an event is a critical period for engagement and energy</a:t>
            </a:r>
          </a:p>
        </p:txBody>
      </p:sp>
      <p:pic>
        <p:nvPicPr>
          <p:cNvPr id="58" name="Picture 57">
            <a:extLst>
              <a:ext uri="{FF2B5EF4-FFF2-40B4-BE49-F238E27FC236}">
                <a16:creationId xmlns:a16="http://schemas.microsoft.com/office/drawing/2014/main" id="{05A92FAF-C55C-4DFE-89EA-C094427154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3069" y="2385702"/>
            <a:ext cx="8011187" cy="2685759"/>
          </a:xfrm>
          <a:prstGeom prst="rect">
            <a:avLst/>
          </a:prstGeom>
        </p:spPr>
      </p:pic>
      <p:sp>
        <p:nvSpPr>
          <p:cNvPr id="60" name="TextBox 59">
            <a:extLst>
              <a:ext uri="{FF2B5EF4-FFF2-40B4-BE49-F238E27FC236}">
                <a16:creationId xmlns:a16="http://schemas.microsoft.com/office/drawing/2014/main" id="{1058A636-1A9B-422A-BDA6-19BDCCD48A6C}"/>
              </a:ext>
            </a:extLst>
          </p:cNvPr>
          <p:cNvSpPr txBox="1"/>
          <p:nvPr/>
        </p:nvSpPr>
        <p:spPr>
          <a:xfrm>
            <a:off x="327006" y="1286221"/>
            <a:ext cx="2738923" cy="1785104"/>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p:txBody>
      </p:sp>
    </p:spTree>
    <p:extLst>
      <p:ext uri="{BB962C8B-B14F-4D97-AF65-F5344CB8AC3E}">
        <p14:creationId xmlns:p14="http://schemas.microsoft.com/office/powerpoint/2010/main" val="1027313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D34C0C8-A28A-4E76-A569-35189B046952}"/>
              </a:ext>
            </a:extLst>
          </p:cNvPr>
          <p:cNvSpPr txBox="1"/>
          <p:nvPr/>
        </p:nvSpPr>
        <p:spPr>
          <a:xfrm>
            <a:off x="4146151" y="823519"/>
            <a:ext cx="7345025"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latin typeface="+mj-lt"/>
              </a:rPr>
              <a:t>Lock Content and Rehearse</a:t>
            </a:r>
          </a:p>
        </p:txBody>
      </p:sp>
      <p:pic>
        <p:nvPicPr>
          <p:cNvPr id="7" name="Picture 6" descr="A computer sitting on top of a wooden table&#10;&#10;Description automatically generated">
            <a:extLst>
              <a:ext uri="{FF2B5EF4-FFF2-40B4-BE49-F238E27FC236}">
                <a16:creationId xmlns:a16="http://schemas.microsoft.com/office/drawing/2014/main" id="{6368B310-EACD-4036-95E6-080C0673FD1C}"/>
              </a:ext>
            </a:extLst>
          </p:cNvPr>
          <p:cNvPicPr>
            <a:picLocks noChangeAspect="1"/>
          </p:cNvPicPr>
          <p:nvPr/>
        </p:nvPicPr>
        <p:blipFill>
          <a:blip r:embed="rId2"/>
          <a:stretch>
            <a:fillRect/>
          </a:stretch>
        </p:blipFill>
        <p:spPr>
          <a:xfrm>
            <a:off x="8895122" y="2016370"/>
            <a:ext cx="2744960" cy="3669892"/>
          </a:xfrm>
          <a:prstGeom prst="rect">
            <a:avLst/>
          </a:prstGeom>
        </p:spPr>
      </p:pic>
      <p:sp>
        <p:nvSpPr>
          <p:cNvPr id="11" name="TextBox 10">
            <a:extLst>
              <a:ext uri="{FF2B5EF4-FFF2-40B4-BE49-F238E27FC236}">
                <a16:creationId xmlns:a16="http://schemas.microsoft.com/office/drawing/2014/main" id="{7A17266D-E0C1-4DB5-9347-20773439A84A}"/>
              </a:ext>
            </a:extLst>
          </p:cNvPr>
          <p:cNvSpPr txBox="1"/>
          <p:nvPr/>
        </p:nvSpPr>
        <p:spPr>
          <a:xfrm>
            <a:off x="327006" y="1286221"/>
            <a:ext cx="2738923" cy="1785104"/>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p:txBody>
      </p:sp>
      <p:sp>
        <p:nvSpPr>
          <p:cNvPr id="15" name="TextBox 14">
            <a:extLst>
              <a:ext uri="{FF2B5EF4-FFF2-40B4-BE49-F238E27FC236}">
                <a16:creationId xmlns:a16="http://schemas.microsoft.com/office/drawing/2014/main" id="{7ABEA1D5-EBD0-48F0-8730-3134350AABB5}"/>
              </a:ext>
            </a:extLst>
          </p:cNvPr>
          <p:cNvSpPr txBox="1"/>
          <p:nvPr/>
        </p:nvSpPr>
        <p:spPr>
          <a:xfrm>
            <a:off x="4036291" y="5514285"/>
            <a:ext cx="4479431" cy="923330"/>
          </a:xfrm>
          <a:prstGeom prst="rect">
            <a:avLst/>
          </a:prstGeom>
          <a:noFill/>
        </p:spPr>
        <p:txBody>
          <a:bodyPr wrap="square">
            <a:spAutoFit/>
          </a:bodyPr>
          <a:lstStyle/>
          <a:p>
            <a:pPr marL="0" indent="0">
              <a:spcBef>
                <a:spcPts val="600"/>
              </a:spcBef>
              <a:spcAft>
                <a:spcPts val="600"/>
              </a:spcAft>
              <a:buFont typeface="Wingdings" panose="05000000000000000000" pitchFamily="2" charset="2"/>
              <a:buNone/>
            </a:pPr>
            <a:r>
              <a:rPr lang="en-US" sz="1800" dirty="0">
                <a:solidFill>
                  <a:schemeClr val="tx1">
                    <a:lumMod val="85000"/>
                    <a:lumOff val="15000"/>
                  </a:schemeClr>
                </a:solidFill>
                <a:ea typeface="+mn-lt"/>
                <a:cs typeface="Segoe UI"/>
              </a:rPr>
              <a:t>The relationship between the audience (Camera) and the presenter must be more intimate/authentic</a:t>
            </a:r>
            <a:endParaRPr lang="en-US" sz="2000" dirty="0">
              <a:solidFill>
                <a:schemeClr val="tx1">
                  <a:lumMod val="85000"/>
                  <a:lumOff val="15000"/>
                </a:schemeClr>
              </a:solidFill>
              <a:ea typeface="+mn-lt"/>
              <a:cs typeface="Segoe UI"/>
            </a:endParaRPr>
          </a:p>
        </p:txBody>
      </p:sp>
      <p:pic>
        <p:nvPicPr>
          <p:cNvPr id="6" name="Picture 5">
            <a:extLst>
              <a:ext uri="{FF2B5EF4-FFF2-40B4-BE49-F238E27FC236}">
                <a16:creationId xmlns:a16="http://schemas.microsoft.com/office/drawing/2014/main" id="{162395B6-6C9A-4694-810A-47545AAB5C2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3942226" y="2016370"/>
            <a:ext cx="4573496" cy="2564866"/>
          </a:xfrm>
          <a:prstGeom prst="rect">
            <a:avLst/>
          </a:prstGeom>
        </p:spPr>
      </p:pic>
    </p:spTree>
    <p:extLst>
      <p:ext uri="{BB962C8B-B14F-4D97-AF65-F5344CB8AC3E}">
        <p14:creationId xmlns:p14="http://schemas.microsoft.com/office/powerpoint/2010/main" val="19755235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7B0E-C269-4376-926A-F66EEB1A3868}"/>
              </a:ext>
            </a:extLst>
          </p:cNvPr>
          <p:cNvSpPr>
            <a:spLocks noGrp="1"/>
          </p:cNvSpPr>
          <p:nvPr>
            <p:ph type="title"/>
          </p:nvPr>
        </p:nvSpPr>
        <p:spPr>
          <a:xfrm>
            <a:off x="327006" y="342899"/>
            <a:ext cx="2923563" cy="492443"/>
          </a:xfrm>
        </p:spPr>
        <p:txBody>
          <a:bodyPr/>
          <a:lstStyle/>
          <a:p>
            <a:r>
              <a:rPr lang="en-US" sz="3200" dirty="0"/>
              <a:t>Key Learnings</a:t>
            </a:r>
          </a:p>
        </p:txBody>
      </p:sp>
      <p:sp>
        <p:nvSpPr>
          <p:cNvPr id="4" name="Rectangle 3">
            <a:extLst>
              <a:ext uri="{FF2B5EF4-FFF2-40B4-BE49-F238E27FC236}">
                <a16:creationId xmlns:a16="http://schemas.microsoft.com/office/drawing/2014/main" id="{95CABDBF-08F9-4240-94D6-FFDA3A2BF1CF}"/>
              </a:ext>
            </a:extLst>
          </p:cNvPr>
          <p:cNvSpPr/>
          <p:nvPr/>
        </p:nvSpPr>
        <p:spPr bwMode="auto">
          <a:xfrm>
            <a:off x="3445329" y="0"/>
            <a:ext cx="8746671" cy="685800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3CDF6921-1409-44E5-9002-2BC9D139F320}"/>
              </a:ext>
            </a:extLst>
          </p:cNvPr>
          <p:cNvSpPr txBox="1"/>
          <p:nvPr/>
        </p:nvSpPr>
        <p:spPr>
          <a:xfrm>
            <a:off x="327006" y="1286221"/>
            <a:ext cx="2738923" cy="2831544"/>
          </a:xfrm>
          <a:prstGeom prst="rect">
            <a:avLst/>
          </a:prstGeom>
          <a:noFill/>
        </p:spPr>
        <p:txBody>
          <a:bodyPr wrap="square" lIns="0" tIns="0" rIns="0" bIns="0" rtlCol="0">
            <a:spAutoFit/>
          </a:bodyPr>
          <a:lstStyle/>
          <a:p>
            <a:pPr marL="457200" indent="-457200" algn="l">
              <a:spcAft>
                <a:spcPts val="2400"/>
              </a:spcAft>
              <a:buFont typeface="+mj-lt"/>
              <a:buAutoNum type="arabicPeriod"/>
            </a:pPr>
            <a:r>
              <a:rPr lang="en-US" sz="2400" dirty="0">
                <a:solidFill>
                  <a:srgbClr val="223A60"/>
                </a:solidFill>
                <a:latin typeface="+mj-lt"/>
              </a:rPr>
              <a:t>Don’t Translate, Remake</a:t>
            </a:r>
          </a:p>
          <a:p>
            <a:pPr marL="457200" indent="-457200" algn="l">
              <a:spcAft>
                <a:spcPts val="2400"/>
              </a:spcAft>
              <a:buFont typeface="+mj-lt"/>
              <a:buAutoNum type="arabicPeriod"/>
            </a:pPr>
            <a:r>
              <a:rPr lang="en-US" sz="2400" dirty="0">
                <a:solidFill>
                  <a:srgbClr val="223A60"/>
                </a:solidFill>
                <a:latin typeface="+mj-lt"/>
              </a:rPr>
              <a:t>Re-think your runway</a:t>
            </a:r>
          </a:p>
          <a:p>
            <a:pPr marL="457200" indent="-457200" algn="l">
              <a:spcAft>
                <a:spcPts val="2400"/>
              </a:spcAft>
              <a:buFont typeface="+mj-lt"/>
              <a:buAutoNum type="arabicPeriod"/>
            </a:pPr>
            <a:r>
              <a:rPr lang="en-US" sz="2400" dirty="0">
                <a:solidFill>
                  <a:srgbClr val="223A60"/>
                </a:solidFill>
                <a:latin typeface="+mj-lt"/>
              </a:rPr>
              <a:t>Earn attention,</a:t>
            </a:r>
            <a:br>
              <a:rPr lang="en-US" sz="2400" dirty="0">
                <a:solidFill>
                  <a:srgbClr val="223A60"/>
                </a:solidFill>
                <a:latin typeface="+mj-lt"/>
              </a:rPr>
            </a:br>
            <a:r>
              <a:rPr lang="en-US" sz="2400" dirty="0">
                <a:solidFill>
                  <a:srgbClr val="223A60"/>
                </a:solidFill>
                <a:latin typeface="+mj-lt"/>
              </a:rPr>
              <a:t>Keep attention</a:t>
            </a:r>
          </a:p>
        </p:txBody>
      </p:sp>
    </p:spTree>
    <p:extLst>
      <p:ext uri="{BB962C8B-B14F-4D97-AF65-F5344CB8AC3E}">
        <p14:creationId xmlns:p14="http://schemas.microsoft.com/office/powerpoint/2010/main" val="11207887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3" id="{94C52B42-A0DD-8843-AEAB-20E90A3A21BA}" vid="{8AA2F2AB-68B9-D94E-A224-517880B0FE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301</Words>
  <Application>Microsoft Office PowerPoint</Application>
  <PresentationFormat>Widescreen</PresentationFormat>
  <Paragraphs>62</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Consolas</vt:lpstr>
      <vt:lpstr>Segoe UI</vt:lpstr>
      <vt:lpstr>Segoe UI Semibold</vt:lpstr>
      <vt:lpstr>Segoe UI Semilight</vt:lpstr>
      <vt:lpstr>Wingdings</vt:lpstr>
      <vt:lpstr>5_White Template</vt:lpstr>
      <vt:lpstr> 05 Digital Event  Key Learnings</vt:lpstr>
      <vt:lpstr>Key Learnings</vt:lpstr>
      <vt:lpstr>PowerPoint Presentation</vt:lpstr>
      <vt:lpstr>Key Learnings</vt:lpstr>
      <vt:lpstr>Key Learnings</vt:lpstr>
      <vt:lpstr>Key Learnings</vt:lpstr>
      <vt:lpstr>Key Learnings</vt:lpstr>
      <vt:lpstr>Key Learnings</vt:lpstr>
      <vt:lpstr>Key Learnings</vt:lpstr>
      <vt:lpstr>Key Learnings</vt:lpstr>
      <vt:lpstr>Key Learnings</vt:lpstr>
      <vt:lpstr>Key Learnings</vt:lpstr>
      <vt:lpstr>Key Learnings</vt:lpstr>
      <vt:lpstr>Key Learnings</vt:lpstr>
      <vt:lpstr>Key Learnings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2021-04-08T19:48:18Z</dcterms:created>
  <dcterms:modified xsi:type="dcterms:W3CDTF">2021-04-09T01:25:04Z</dcterms:modified>
</cp:coreProperties>
</file>